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7"/>
  </p:notesMasterIdLst>
  <p:sldIdLst>
    <p:sldId id="264" r:id="rId2"/>
    <p:sldId id="270" r:id="rId3"/>
    <p:sldId id="289" r:id="rId4"/>
    <p:sldId id="299" r:id="rId5"/>
    <p:sldId id="333" r:id="rId6"/>
    <p:sldId id="334" r:id="rId7"/>
    <p:sldId id="335" r:id="rId8"/>
    <p:sldId id="281" r:id="rId9"/>
    <p:sldId id="337" r:id="rId10"/>
    <p:sldId id="288" r:id="rId11"/>
    <p:sldId id="339" r:id="rId12"/>
    <p:sldId id="341" r:id="rId13"/>
    <p:sldId id="340" r:id="rId14"/>
    <p:sldId id="343" r:id="rId15"/>
    <p:sldId id="312" r:id="rId16"/>
  </p:sldIdLst>
  <p:sldSz cx="18288000" cy="10287000"/>
  <p:notesSz cx="6858000" cy="9144000"/>
  <p:embeddedFontLst>
    <p:embeddedFont>
      <p:font typeface="Proxima Nova" panose="020B0604020202020204" charset="0"/>
      <p:regular r:id="rId18"/>
      <p:bold r:id="rId19"/>
      <p:italic r:id="rId20"/>
      <p:boldItalic r:id="rId21"/>
    </p:embeddedFont>
    <p:embeddedFont>
      <p:font typeface="Proxima Nova Semibold" panose="020B0604020202020204" charset="0"/>
      <p:regular r:id="rId22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2479AA-1188-46D5-84F2-6A872CF9E262}">
  <a:tblStyle styleId="{F12479AA-1188-46D5-84F2-6A872CF9E262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6f911c6f3_2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6f911c6f3_2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277D473-1F3D-7A37-EBC1-45F2ACB2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B20829B-656D-7FA8-3E0E-B6CE55969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9C9740AF-1988-05CA-E680-CB1402D4E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620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6F1B4338-3013-9553-2ADD-EC4CA748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254C875-992E-DA06-1817-355CBDC84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098D226-7678-53B6-7473-BF52A2582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815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535296F2-163F-1F59-4DF0-ABD72701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6344A10-85FE-2962-35BB-39C231D929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EE11057-E1D4-76CA-415E-858C98840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2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51B396F-C75B-D447-191F-ED2EAFC7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C252092D-65D2-5357-6976-CBCA545AB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852983F-E74B-7632-FB63-A505952E7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784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c383ea1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c383ea1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6f911c6f3_2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6f911c6f3_2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E327AF4-BF77-6ABD-79CC-943E7D1A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04873256-BAFD-EB87-1F97-0B0AA3C4F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262C96C0-FECE-9973-E3AD-4C5AC58C22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213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11026F1F-2641-4842-A062-617FB3C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3292DE5-F68F-2E48-2F6D-A7F65563A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27DC0B6A-0F5F-3F7E-3647-1FB97DD00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02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B1A77701-3565-3108-AE3B-BB1C933E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5BDB824-6EE5-BD63-67CF-7D04263CAD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0B9DD767-A08E-7718-0EBC-02FAAFF75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968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9c61cce1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9c61cce1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1865A552-A026-7D09-EB16-B5A16402A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A96DD61C-2809-D8DD-D44D-0501C8C99D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A9A05781-6AD6-9FCC-EBBD-BAA121E5B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75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4"/>
          <p:cNvSpPr txBox="1"/>
          <p:nvPr/>
        </p:nvSpPr>
        <p:spPr>
          <a:xfrm>
            <a:off x="551850" y="489600"/>
            <a:ext cx="8592000" cy="469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Прогнозирование оттока клиентов телеком-компании и формирование персонализированных рекомендаций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5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Стратегия прибыльного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удержания клиентов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«под ключ»</a:t>
            </a:r>
          </a:p>
        </p:txBody>
      </p:sp>
      <p:sp>
        <p:nvSpPr>
          <p:cNvPr id="875" name="Google Shape;875;p54"/>
          <p:cNvSpPr txBox="1"/>
          <p:nvPr/>
        </p:nvSpPr>
        <p:spPr>
          <a:xfrm>
            <a:off x="551850" y="8654400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Доготарь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снимок экрана, Прозрачный материал, в помещении, компьютер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84D463A-DDE4-65A3-8AFB-D205C412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314" y="268375"/>
            <a:ext cx="8752836" cy="875283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DEAA5F-8884-8B2E-86DA-EB21CA8C4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29" y="6177323"/>
            <a:ext cx="3841302" cy="38413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78"/>
          <p:cNvGrpSpPr/>
          <p:nvPr/>
        </p:nvGrpSpPr>
        <p:grpSpPr>
          <a:xfrm>
            <a:off x="540019" y="3197053"/>
            <a:ext cx="2487257" cy="2487257"/>
            <a:chOff x="547200" y="3186000"/>
            <a:chExt cx="2333700" cy="2333700"/>
          </a:xfrm>
        </p:grpSpPr>
        <p:sp>
          <p:nvSpPr>
            <p:cNvPr id="1208" name="Google Shape;1208;p78"/>
            <p:cNvSpPr/>
            <p:nvPr/>
          </p:nvSpPr>
          <p:spPr>
            <a:xfrm>
              <a:off x="547200" y="31860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1196767" y="3976713"/>
              <a:ext cx="1034565" cy="752274"/>
            </a:xfrm>
            <a:custGeom>
              <a:avLst/>
              <a:gdLst/>
              <a:ahLst/>
              <a:cxnLst/>
              <a:rect l="l" t="t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0" name="Google Shape;1210;p78"/>
          <p:cNvGrpSpPr/>
          <p:nvPr/>
        </p:nvGrpSpPr>
        <p:grpSpPr>
          <a:xfrm>
            <a:off x="6656046" y="3197053"/>
            <a:ext cx="2487257" cy="2487257"/>
            <a:chOff x="6268638" y="3351600"/>
            <a:chExt cx="2333700" cy="2333700"/>
          </a:xfrm>
        </p:grpSpPr>
        <p:sp>
          <p:nvSpPr>
            <p:cNvPr id="1211" name="Google Shape;1211;p78"/>
            <p:cNvSpPr/>
            <p:nvPr/>
          </p:nvSpPr>
          <p:spPr>
            <a:xfrm>
              <a:off x="6268638" y="33516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8"/>
            <p:cNvSpPr/>
            <p:nvPr/>
          </p:nvSpPr>
          <p:spPr>
            <a:xfrm>
              <a:off x="6973704" y="4056372"/>
              <a:ext cx="923567" cy="924156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78"/>
          <p:cNvGrpSpPr/>
          <p:nvPr/>
        </p:nvGrpSpPr>
        <p:grpSpPr>
          <a:xfrm>
            <a:off x="12791370" y="3197053"/>
            <a:ext cx="2487257" cy="2487257"/>
            <a:chOff x="12541375" y="3220500"/>
            <a:chExt cx="2333700" cy="2333700"/>
          </a:xfrm>
        </p:grpSpPr>
        <p:sp>
          <p:nvSpPr>
            <p:cNvPr id="1214" name="Google Shape;1214;p78"/>
            <p:cNvSpPr/>
            <p:nvPr/>
          </p:nvSpPr>
          <p:spPr>
            <a:xfrm>
              <a:off x="12541375" y="32205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13332115" y="4011213"/>
              <a:ext cx="752220" cy="752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19636" y="12764"/>
                  </a:moveTo>
                  <a:lnTo>
                    <a:pt x="18655" y="12764"/>
                  </a:lnTo>
                  <a:lnTo>
                    <a:pt x="18655" y="13745"/>
                  </a:lnTo>
                  <a:lnTo>
                    <a:pt x="19636" y="13745"/>
                  </a:lnTo>
                  <a:cubicBezTo>
                    <a:pt x="19636" y="13745"/>
                    <a:pt x="19636" y="12764"/>
                    <a:pt x="19636" y="12764"/>
                  </a:cubicBezTo>
                  <a:close/>
                  <a:moveTo>
                    <a:pt x="18655" y="2945"/>
                  </a:moveTo>
                  <a:lnTo>
                    <a:pt x="19636" y="2945"/>
                  </a:lnTo>
                  <a:lnTo>
                    <a:pt x="19636" y="1964"/>
                  </a:lnTo>
                  <a:lnTo>
                    <a:pt x="18655" y="1964"/>
                  </a:lnTo>
                  <a:cubicBezTo>
                    <a:pt x="18655" y="1964"/>
                    <a:pt x="18655" y="2945"/>
                    <a:pt x="18655" y="2945"/>
                  </a:cubicBezTo>
                  <a:close/>
                  <a:moveTo>
                    <a:pt x="20618" y="10309"/>
                  </a:moveTo>
                  <a:lnTo>
                    <a:pt x="17673" y="10309"/>
                  </a:ln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0309"/>
                    <a:pt x="20618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lnTo>
                    <a:pt x="17673" y="11291"/>
                  </a:lnTo>
                  <a:lnTo>
                    <a:pt x="20618" y="11291"/>
                  </a:lnTo>
                  <a:cubicBezTo>
                    <a:pt x="20618" y="11291"/>
                    <a:pt x="20618" y="19636"/>
                    <a:pt x="20618" y="19636"/>
                  </a:cubicBezTo>
                  <a:close/>
                  <a:moveTo>
                    <a:pt x="16691" y="10309"/>
                  </a:moveTo>
                  <a:lnTo>
                    <a:pt x="4909" y="10309"/>
                  </a:lnTo>
                  <a:lnTo>
                    <a:pt x="4909" y="982"/>
                  </a:lnTo>
                  <a:lnTo>
                    <a:pt x="16691" y="982"/>
                  </a:lnTo>
                  <a:cubicBezTo>
                    <a:pt x="16691" y="982"/>
                    <a:pt x="16691" y="10309"/>
                    <a:pt x="16691" y="10309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1291"/>
                  </a:lnTo>
                  <a:lnTo>
                    <a:pt x="16691" y="11291"/>
                  </a:lnTo>
                  <a:cubicBezTo>
                    <a:pt x="16691" y="11291"/>
                    <a:pt x="16691" y="20618"/>
                    <a:pt x="16691" y="20618"/>
                  </a:cubicBezTo>
                  <a:close/>
                  <a:moveTo>
                    <a:pt x="3927" y="10309"/>
                  </a:moveTo>
                  <a:lnTo>
                    <a:pt x="982" y="10309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3927" y="982"/>
                  </a:lnTo>
                  <a:cubicBezTo>
                    <a:pt x="3927" y="982"/>
                    <a:pt x="3927" y="10309"/>
                    <a:pt x="3927" y="10309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3927" y="11291"/>
                  </a:lnTo>
                  <a:cubicBezTo>
                    <a:pt x="3927" y="11291"/>
                    <a:pt x="3927" y="20618"/>
                    <a:pt x="3927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9636" y="14727"/>
                  </a:moveTo>
                  <a:lnTo>
                    <a:pt x="18655" y="14727"/>
                  </a:lnTo>
                  <a:lnTo>
                    <a:pt x="18655" y="15709"/>
                  </a:lnTo>
                  <a:lnTo>
                    <a:pt x="19636" y="15709"/>
                  </a:lnTo>
                  <a:cubicBezTo>
                    <a:pt x="19636" y="15709"/>
                    <a:pt x="19636" y="14727"/>
                    <a:pt x="19636" y="14727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8836"/>
                  </a:moveTo>
                  <a:lnTo>
                    <a:pt x="19636" y="8836"/>
                  </a:lnTo>
                  <a:lnTo>
                    <a:pt x="19636" y="7855"/>
                  </a:lnTo>
                  <a:lnTo>
                    <a:pt x="18655" y="7855"/>
                  </a:lnTo>
                  <a:cubicBezTo>
                    <a:pt x="18655" y="7855"/>
                    <a:pt x="18655" y="8836"/>
                    <a:pt x="18655" y="8836"/>
                  </a:cubicBezTo>
                  <a:close/>
                  <a:moveTo>
                    <a:pt x="19636" y="16691"/>
                  </a:moveTo>
                  <a:lnTo>
                    <a:pt x="18655" y="16691"/>
                  </a:lnTo>
                  <a:lnTo>
                    <a:pt x="18655" y="17673"/>
                  </a:lnTo>
                  <a:lnTo>
                    <a:pt x="19636" y="17673"/>
                  </a:lnTo>
                  <a:cubicBezTo>
                    <a:pt x="19636" y="17673"/>
                    <a:pt x="19636" y="16691"/>
                    <a:pt x="19636" y="16691"/>
                  </a:cubicBezTo>
                  <a:close/>
                  <a:moveTo>
                    <a:pt x="19636" y="18655"/>
                  </a:moveTo>
                  <a:lnTo>
                    <a:pt x="18655" y="18655"/>
                  </a:lnTo>
                  <a:lnTo>
                    <a:pt x="18655" y="19636"/>
                  </a:lnTo>
                  <a:lnTo>
                    <a:pt x="19636" y="19636"/>
                  </a:lnTo>
                  <a:cubicBezTo>
                    <a:pt x="19636" y="19636"/>
                    <a:pt x="19636" y="18655"/>
                    <a:pt x="19636" y="18655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2945"/>
                  </a:moveTo>
                  <a:lnTo>
                    <a:pt x="2945" y="2945"/>
                  </a:lnTo>
                  <a:lnTo>
                    <a:pt x="2945" y="1964"/>
                  </a:lnTo>
                  <a:lnTo>
                    <a:pt x="1964" y="1964"/>
                  </a:lnTo>
                  <a:cubicBezTo>
                    <a:pt x="1964" y="1964"/>
                    <a:pt x="1964" y="2945"/>
                    <a:pt x="1964" y="2945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2764"/>
                  </a:moveTo>
                  <a:lnTo>
                    <a:pt x="1964" y="12764"/>
                  </a:lnTo>
                  <a:lnTo>
                    <a:pt x="1964" y="13745"/>
                  </a:lnTo>
                  <a:lnTo>
                    <a:pt x="2945" y="13745"/>
                  </a:lnTo>
                  <a:cubicBezTo>
                    <a:pt x="2945" y="13745"/>
                    <a:pt x="2945" y="12764"/>
                    <a:pt x="2945" y="12764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1964" y="4909"/>
                  </a:moveTo>
                  <a:lnTo>
                    <a:pt x="2945" y="4909"/>
                  </a:lnTo>
                  <a:lnTo>
                    <a:pt x="2945" y="3927"/>
                  </a:lnTo>
                  <a:lnTo>
                    <a:pt x="1964" y="3927"/>
                  </a:lnTo>
                  <a:cubicBezTo>
                    <a:pt x="1964" y="3927"/>
                    <a:pt x="1964" y="4909"/>
                    <a:pt x="1964" y="4909"/>
                  </a:cubicBezTo>
                  <a:close/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6" name="Google Shape;1216;p78"/>
          <p:cNvSpPr txBox="1"/>
          <p:nvPr/>
        </p:nvSpPr>
        <p:spPr>
          <a:xfrm>
            <a:off x="540000" y="5925600"/>
            <a:ext cx="43350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Найдено 334 клиента для удержания на основе оптимального порога</a:t>
            </a:r>
          </a:p>
        </p:txBody>
      </p:sp>
      <p:sp>
        <p:nvSpPr>
          <p:cNvPr id="1217" name="Google Shape;1217;p78"/>
          <p:cNvSpPr txBox="1"/>
          <p:nvPr/>
        </p:nvSpPr>
        <p:spPr>
          <a:xfrm>
            <a:off x="12791370" y="5925600"/>
            <a:ext cx="517659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Даны рекомендации на основе </a:t>
            </a: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k-NN</a:t>
            </a: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Подключить: 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'PhoneService’,</a:t>
            </a: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'MultipleLines', 'OnlineSecurity', 'OnlineBackup',         'DeviceProtection’,</a:t>
            </a: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'TechSupport', 'StreamingTV’,</a:t>
            </a: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 'StreamingMovies’</a:t>
            </a:r>
            <a:endParaRPr lang="ru-RU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Или предложить более выгодный контракт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p78"/>
          <p:cNvSpPr txBox="1"/>
          <p:nvPr/>
        </p:nvSpPr>
        <p:spPr>
          <a:xfrm>
            <a:off x="6656046" y="59256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Для каждого из них нашли "двойника" — лояльного клиента с похожим поведением, и порекомендуем те услуги, которые есть у "двойника", но отсутствуют у клиента из группы риска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9" name="Google Shape;1219;p78"/>
          <p:cNvSpPr txBox="1"/>
          <p:nvPr/>
        </p:nvSpPr>
        <p:spPr>
          <a:xfrm>
            <a:off x="551850" y="489600"/>
            <a:ext cx="14297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Кого нашли. Что им предложить?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AE82E133-7572-2817-B9A5-4AD309091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F0C632DA-9553-E2B8-AA8D-05B245C39CEC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Пример персонализированной рекомендации</a:t>
            </a:r>
          </a:p>
        </p:txBody>
      </p:sp>
    </p:spTree>
    <p:extLst>
      <p:ext uri="{BB962C8B-B14F-4D97-AF65-F5344CB8AC3E}">
        <p14:creationId xmlns:p14="http://schemas.microsoft.com/office/powerpoint/2010/main" val="242733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0197A7FF-E83A-691C-2005-D94D681D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005336F9-F0A2-A9BC-EB8D-13A35E4B866D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Почему клиент уходит? Делаем модель понятной</a:t>
            </a:r>
          </a:p>
        </p:txBody>
      </p:sp>
      <p:pic>
        <p:nvPicPr>
          <p:cNvPr id="3" name="Рисунок 2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836B14-C201-0AA7-CC86-695C2F6C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13" y="2221442"/>
            <a:ext cx="11668007" cy="7739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AA569-206A-D92A-4279-DBAACE6E14C9}"/>
              </a:ext>
            </a:extLst>
          </p:cNvPr>
          <p:cNvSpPr txBox="1"/>
          <p:nvPr/>
        </p:nvSpPr>
        <p:spPr>
          <a:xfrm>
            <a:off x="551850" y="2221442"/>
            <a:ext cx="42708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Proxima Nova" panose="020B0604020202020204" charset="0"/>
              </a:rPr>
              <a:t>«Портрет» клиента 3380:</a:t>
            </a:r>
          </a:p>
          <a:p>
            <a:endParaRPr lang="ru-RU" sz="2400" b="1" dirty="0">
              <a:latin typeface="Proxima Nova" panose="020B0604020202020204" charset="0"/>
            </a:endParaRPr>
          </a:p>
          <a:p>
            <a:r>
              <a:rPr lang="ru-RU" sz="2400" dirty="0">
                <a:latin typeface="Proxima Nova" panose="020B0604020202020204" charset="0"/>
              </a:rPr>
              <a:t>Это новый клиент (менее 9 месяцев), который сидит на помесячном контракте и пользуется оптоволоконным интернетом. Уйдет с вероятностью 92%.</a:t>
            </a:r>
          </a:p>
          <a:p>
            <a:r>
              <a:rPr lang="ru-RU" sz="2400" dirty="0">
                <a:latin typeface="Proxima Nova" panose="020B0604020202020204" charset="0"/>
              </a:rPr>
              <a:t>Это классический профиль клиента с высоким риском ухода.</a:t>
            </a:r>
          </a:p>
        </p:txBody>
      </p:sp>
      <p:pic>
        <p:nvPicPr>
          <p:cNvPr id="8" name="Рисунок 7" descr="Изображение выглядит как мультфильм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B0545E8-09F9-AA32-73F6-11FC70ED87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2623" y="6583011"/>
            <a:ext cx="2469326" cy="3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4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CAE32EA6-97C9-BCC0-0D3E-1ED96476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015686A1-6F96-3955-ED89-121D5526C50D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Выводы и 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360044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7641A9B2-8519-E265-40A8-C4783A4F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E0A498F0-B695-740E-7C7C-023AA51F6EC4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Дальнейшие шаги</a:t>
            </a:r>
          </a:p>
        </p:txBody>
      </p:sp>
    </p:spTree>
    <p:extLst>
      <p:ext uri="{BB962C8B-B14F-4D97-AF65-F5344CB8AC3E}">
        <p14:creationId xmlns:p14="http://schemas.microsoft.com/office/powerpoint/2010/main" val="69450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102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10" name="Google Shape;1610;p102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2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2" name="Google Shape;1612;p102"/>
          <p:cNvSpPr txBox="1"/>
          <p:nvPr/>
        </p:nvSpPr>
        <p:spPr>
          <a:xfrm>
            <a:off x="551850" y="489600"/>
            <a:ext cx="7471273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3" name="Google Shape;1623;p102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Доготарь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02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25" name="Google Shape;1625;p10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0"/>
          <p:cNvSpPr txBox="1"/>
          <p:nvPr/>
        </p:nvSpPr>
        <p:spPr>
          <a:xfrm>
            <a:off x="551850" y="489600"/>
            <a:ext cx="14292000" cy="27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Актуальность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и цель</a:t>
            </a: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круг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383D4F-1D04-0849-49F9-0F350201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330" y="-19920"/>
            <a:ext cx="7960240" cy="796024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C7BFA-C430-33F2-44D4-AC0C22F861FA}"/>
              </a:ext>
            </a:extLst>
          </p:cNvPr>
          <p:cNvSpPr txBox="1"/>
          <p:nvPr/>
        </p:nvSpPr>
        <p:spPr>
          <a:xfrm>
            <a:off x="2620120" y="6954475"/>
            <a:ext cx="7726680" cy="1437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Определить клиентов в группе риска</a:t>
            </a:r>
          </a:p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Разработать стратегию их удержания</a:t>
            </a:r>
          </a:p>
          <a:p>
            <a:pPr>
              <a:lnSpc>
                <a:spcPct val="150000"/>
              </a:lnSpc>
            </a:pPr>
            <a:r>
              <a:rPr lang="ru-RU" sz="2000" b="1" dirty="0">
                <a:latin typeface="Proxima Nova" panose="020B0604020202020204" charset="0"/>
              </a:rPr>
              <a:t>Дать советы, что именно предложить клиенту</a:t>
            </a:r>
          </a:p>
        </p:txBody>
      </p:sp>
      <p:pic>
        <p:nvPicPr>
          <p:cNvPr id="8" name="Рисунок 7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DD2B34-1387-DE99-F8CA-838A5B4B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50" y="3740400"/>
            <a:ext cx="1800000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97359-C51C-B95F-13A6-BBE43561FE07}"/>
              </a:ext>
            </a:extLst>
          </p:cNvPr>
          <p:cNvSpPr txBox="1"/>
          <p:nvPr/>
        </p:nvSpPr>
        <p:spPr>
          <a:xfrm>
            <a:off x="2620120" y="4271068"/>
            <a:ext cx="5353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Proxima Nova" panose="020B0604020202020204" charset="0"/>
              </a:rPr>
              <a:t>Удержание клиентов — это ключ к успеху</a:t>
            </a:r>
          </a:p>
        </p:txBody>
      </p:sp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CE8D6F-772F-1C7A-6675-E8F0320DA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50" y="6719416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9"/>
          <p:cNvSpPr/>
          <p:nvPr/>
        </p:nvSpPr>
        <p:spPr>
          <a:xfrm>
            <a:off x="543600" y="2217558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79"/>
          <p:cNvSpPr txBox="1"/>
          <p:nvPr/>
        </p:nvSpPr>
        <p:spPr>
          <a:xfrm>
            <a:off x="547700" y="6910400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Результаты: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Качество итоговой модели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Определение бизнес-стратегии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Формирование персонализированных рекомендаций (k-NN)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Интерпретация прогноза для конкретного клиента (LIME)</a:t>
            </a:r>
          </a:p>
        </p:txBody>
      </p:sp>
      <p:grpSp>
        <p:nvGrpSpPr>
          <p:cNvPr id="1228" name="Google Shape;1228;p79"/>
          <p:cNvGrpSpPr/>
          <p:nvPr/>
        </p:nvGrpSpPr>
        <p:grpSpPr>
          <a:xfrm>
            <a:off x="6264000" y="2217558"/>
            <a:ext cx="1222929" cy="1222929"/>
            <a:chOff x="6202875" y="2289450"/>
            <a:chExt cx="1151100" cy="1151100"/>
          </a:xfrm>
        </p:grpSpPr>
        <p:sp>
          <p:nvSpPr>
            <p:cNvPr id="1229" name="Google Shape;1229;p79"/>
            <p:cNvSpPr/>
            <p:nvPr/>
          </p:nvSpPr>
          <p:spPr>
            <a:xfrm>
              <a:off x="6202875" y="22894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9"/>
            <p:cNvSpPr/>
            <p:nvPr/>
          </p:nvSpPr>
          <p:spPr>
            <a:xfrm>
              <a:off x="6556600" y="2643006"/>
              <a:ext cx="443649" cy="443988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2" name="Google Shape;1232;p79"/>
          <p:cNvSpPr/>
          <p:nvPr/>
        </p:nvSpPr>
        <p:spPr>
          <a:xfrm>
            <a:off x="11985450" y="2217558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79"/>
          <p:cNvSpPr/>
          <p:nvPr/>
        </p:nvSpPr>
        <p:spPr>
          <a:xfrm>
            <a:off x="543600" y="5677785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7" name="Google Shape;1237;p79"/>
          <p:cNvGrpSpPr/>
          <p:nvPr/>
        </p:nvGrpSpPr>
        <p:grpSpPr>
          <a:xfrm>
            <a:off x="6264000" y="5677785"/>
            <a:ext cx="1222929" cy="1222929"/>
            <a:chOff x="6202875" y="5756550"/>
            <a:chExt cx="1151100" cy="1151100"/>
          </a:xfrm>
        </p:grpSpPr>
        <p:sp>
          <p:nvSpPr>
            <p:cNvPr id="1238" name="Google Shape;1238;p79"/>
            <p:cNvSpPr/>
            <p:nvPr/>
          </p:nvSpPr>
          <p:spPr>
            <a:xfrm>
              <a:off x="620287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9"/>
            <p:cNvSpPr/>
            <p:nvPr/>
          </p:nvSpPr>
          <p:spPr>
            <a:xfrm>
              <a:off x="6553812" y="6107487"/>
              <a:ext cx="449226" cy="4492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79"/>
          <p:cNvGrpSpPr/>
          <p:nvPr/>
        </p:nvGrpSpPr>
        <p:grpSpPr>
          <a:xfrm>
            <a:off x="917382" y="5623585"/>
            <a:ext cx="12324017" cy="1222929"/>
            <a:chOff x="2160262" y="5756550"/>
            <a:chExt cx="11600163" cy="1151100"/>
          </a:xfrm>
        </p:grpSpPr>
        <p:sp>
          <p:nvSpPr>
            <p:cNvPr id="1241" name="Google Shape;1241;p79"/>
            <p:cNvSpPr/>
            <p:nvPr/>
          </p:nvSpPr>
          <p:spPr>
            <a:xfrm>
              <a:off x="1260932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9"/>
            <p:cNvSpPr/>
            <p:nvPr/>
          </p:nvSpPr>
          <p:spPr>
            <a:xfrm>
              <a:off x="2160262" y="6158504"/>
              <a:ext cx="447444" cy="4474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79"/>
          <p:cNvSpPr txBox="1"/>
          <p:nvPr/>
        </p:nvSpPr>
        <p:spPr>
          <a:xfrm>
            <a:off x="551850" y="489600"/>
            <a:ext cx="14292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План работы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44" name="Google Shape;1244;p79"/>
          <p:cNvSpPr txBox="1"/>
          <p:nvPr/>
        </p:nvSpPr>
        <p:spPr>
          <a:xfrm>
            <a:off x="6267450" y="6910400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Выводы и заключение: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Основные выводы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Пути развития проекта</a:t>
            </a:r>
          </a:p>
        </p:txBody>
      </p:sp>
      <p:sp>
        <p:nvSpPr>
          <p:cNvPr id="1245" name="Google Shape;1245;p79"/>
          <p:cNvSpPr txBox="1"/>
          <p:nvPr/>
        </p:nvSpPr>
        <p:spPr>
          <a:xfrm>
            <a:off x="11982450" y="6910400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Список источников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p79"/>
          <p:cNvSpPr txBox="1"/>
          <p:nvPr/>
        </p:nvSpPr>
        <p:spPr>
          <a:xfrm>
            <a:off x="547700" y="3448063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Постановка задачи: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Актуальность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Цель проекта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Метрики качества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7" name="Google Shape;1247;p79"/>
          <p:cNvSpPr txBox="1"/>
          <p:nvPr/>
        </p:nvSpPr>
        <p:spPr>
          <a:xfrm>
            <a:off x="6267450" y="3448063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Анализ: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Исследование аналогов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EDA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Обоснование алгоритмов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8" name="Google Shape;1248;p79"/>
          <p:cNvSpPr txBox="1"/>
          <p:nvPr/>
        </p:nvSpPr>
        <p:spPr>
          <a:xfrm>
            <a:off x="11982450" y="3448063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Подготовка данных и Feature Engineering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Разделение выборки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Выбор и оптимизация модели</a:t>
            </a:r>
          </a:p>
        </p:txBody>
      </p:sp>
      <p:pic>
        <p:nvPicPr>
          <p:cNvPr id="7" name="Рисунок 6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DCB87F-D1AF-2E1F-7249-D436FD51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55" y="2614417"/>
            <a:ext cx="448892" cy="368534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">
            <a:extLst>
              <a:ext uri="{FF2B5EF4-FFF2-40B4-BE49-F238E27FC236}">
                <a16:creationId xmlns:a16="http://schemas.microsoft.com/office/drawing/2014/main" id="{CD9453FE-D050-7D67-9534-046D8645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232" y="2614417"/>
            <a:ext cx="446121" cy="36576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DE4C24-B5F8-315D-CAE9-B023F24BB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5488" y="6050252"/>
            <a:ext cx="448892" cy="3685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89"/>
          <p:cNvSpPr txBox="1"/>
          <p:nvPr/>
        </p:nvSpPr>
        <p:spPr>
          <a:xfrm>
            <a:off x="1024290" y="5682315"/>
            <a:ext cx="6184230" cy="312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Выявлен умеренный дисбаланс: 73.4% клиентов остались лояльны, 26.6% ушли. Это было учтено при обучении моделей с помощью взвешивания классов.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1" name="Google Shape;1481;p89"/>
          <p:cNvSpPr txBox="1"/>
          <p:nvPr/>
        </p:nvSpPr>
        <p:spPr>
          <a:xfrm>
            <a:off x="1024290" y="1177320"/>
            <a:ext cx="904935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что влияет на отток?</a:t>
            </a:r>
            <a:endParaRPr sz="6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F2066-6475-04F0-082A-6E810C5D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1177320"/>
            <a:ext cx="8659145" cy="9009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605509DC-C309-D7C6-C94D-36641751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3EFABD80-1E03-0ABD-186F-3851CDEAE0C0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 что влияет на отток?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>
            <a:extLst>
              <a:ext uri="{FF2B5EF4-FFF2-40B4-BE49-F238E27FC236}">
                <a16:creationId xmlns:a16="http://schemas.microsoft.com/office/drawing/2014/main" id="{52908966-59E0-7442-49F9-D8D06B052E82}"/>
              </a:ext>
            </a:extLst>
          </p:cNvPr>
          <p:cNvSpPr txBox="1"/>
          <p:nvPr/>
        </p:nvSpPr>
        <p:spPr>
          <a:xfrm>
            <a:off x="551850" y="7794660"/>
            <a:ext cx="42609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Числовые признаки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Рисунок 10" descr="Изображение выглядит как диаграмма, График, снимок экран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F799878-A83C-C07E-5109-F4EF345F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" y="1971600"/>
            <a:ext cx="18196596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5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D518EC32-E4C1-A10C-75CE-E1E82D0E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7F172C3D-635C-32ED-91D0-57C65BCBB672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 что влияет на отток?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>
            <a:extLst>
              <a:ext uri="{FF2B5EF4-FFF2-40B4-BE49-F238E27FC236}">
                <a16:creationId xmlns:a16="http://schemas.microsoft.com/office/drawing/2014/main" id="{028961F1-D12C-43AB-D937-9F3A8121C625}"/>
              </a:ext>
            </a:extLst>
          </p:cNvPr>
          <p:cNvSpPr txBox="1"/>
          <p:nvPr/>
        </p:nvSpPr>
        <p:spPr>
          <a:xfrm>
            <a:off x="11235090" y="1564404"/>
            <a:ext cx="498027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Категориальные признаки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текст, диаграмма, снимок экрана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56FAA12-B907-2E5F-089A-73B84D773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0" y="1564404"/>
            <a:ext cx="9742480" cy="8339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15478A-BAFD-3A6F-D0DD-33E7E649DFBE}"/>
              </a:ext>
            </a:extLst>
          </p:cNvPr>
          <p:cNvSpPr txBox="1"/>
          <p:nvPr/>
        </p:nvSpPr>
        <p:spPr>
          <a:xfrm>
            <a:off x="11235090" y="7593522"/>
            <a:ext cx="6656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Proxima Nova" panose="020B0604020202020204" charset="0"/>
              </a:rPr>
              <a:t>Вывод: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Контракт решает всё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Новички в зоне риска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Дополнительные услуги важны</a:t>
            </a:r>
          </a:p>
        </p:txBody>
      </p:sp>
    </p:spTree>
    <p:extLst>
      <p:ext uri="{BB962C8B-B14F-4D97-AF65-F5344CB8AC3E}">
        <p14:creationId xmlns:p14="http://schemas.microsoft.com/office/powerpoint/2010/main" val="388857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5CE6F5F0-EBDD-629D-AB18-A151BA15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2A99FFF1-6FCF-E71B-6CEE-78B60C066CE5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>
                <a:latin typeface="Proxima Nova"/>
                <a:ea typeface="Proxima Nova"/>
                <a:cs typeface="Proxima Nova"/>
                <a:sym typeface="Proxima Nova"/>
              </a:rPr>
              <a:t>Выбор лучшей модели</a:t>
            </a:r>
            <a:endParaRPr lang="ru-RU"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 descr="Изображение выглядит как круг, Графика, Красочность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00A653-2B31-B785-354D-9CC7C31C3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4191" y="5143500"/>
            <a:ext cx="1641959" cy="1463806"/>
          </a:xfrm>
          <a:prstGeom prst="rect">
            <a:avLst/>
          </a:prstGeom>
        </p:spPr>
      </p:pic>
      <p:sp>
        <p:nvSpPr>
          <p:cNvPr id="5" name="Google Shape;1478;p89">
            <a:extLst>
              <a:ext uri="{FF2B5EF4-FFF2-40B4-BE49-F238E27FC236}">
                <a16:creationId xmlns:a16="http://schemas.microsoft.com/office/drawing/2014/main" id="{3BD2C87B-BCF4-E5E8-0974-F2B7EB5757E2}"/>
              </a:ext>
            </a:extLst>
          </p:cNvPr>
          <p:cNvSpPr txBox="1"/>
          <p:nvPr/>
        </p:nvSpPr>
        <p:spPr>
          <a:xfrm>
            <a:off x="15367935" y="7314744"/>
            <a:ext cx="4980270" cy="117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CatBoost – 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лидер</a:t>
            </a:r>
          </a:p>
          <a:p>
            <a:pPr lvl="0"/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ROC AUC – 0.841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lang="en-US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428C0-75FC-FA5A-6C26-690A81D53F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850" y="1973589"/>
            <a:ext cx="14658259" cy="72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4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1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71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71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 descr="Изображение выглядит как текст, Шрифт, диаграмм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A0E249-F96C-65AD-7B5E-82C21DA672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0240" y="3589950"/>
            <a:ext cx="6827520" cy="6827520"/>
          </a:xfrm>
          <a:prstGeom prst="rect">
            <a:avLst/>
          </a:prstGeom>
        </p:spPr>
      </p:pic>
      <p:sp>
        <p:nvSpPr>
          <p:cNvPr id="1112" name="Google Shape;1112;p71"/>
          <p:cNvSpPr txBox="1"/>
          <p:nvPr/>
        </p:nvSpPr>
        <p:spPr>
          <a:xfrm>
            <a:off x="4865100" y="430575"/>
            <a:ext cx="8557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ГЛАВНАЯ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ИДЕЯ: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ОТ ТОЧНОСТИ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К ПРИБЫЛИ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B0EEF051-F6CD-54F3-A4E1-D5A6B9ED3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7288193A-36B3-D6C4-110F-C4D7EECDB33A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>
                <a:latin typeface="Proxima Nova"/>
                <a:ea typeface="Proxima Nova"/>
                <a:cs typeface="Proxima Nova"/>
                <a:sym typeface="Proxima Nova"/>
              </a:rPr>
              <a:t>Поиск точки максимальной прибыли</a:t>
            </a:r>
            <a:endParaRPr lang="ru-RU"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20344B-6DA6-DE23-D15D-BBBF3692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92785" y="1549687"/>
            <a:ext cx="13502430" cy="82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427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330</Words>
  <Application>Microsoft Office PowerPoint</Application>
  <PresentationFormat>Произвольный</PresentationFormat>
  <Paragraphs>70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Proxima Nova</vt:lpstr>
      <vt:lpstr>Arial</vt:lpstr>
      <vt:lpstr>Proxima Nova Semibold</vt:lpstr>
      <vt:lpstr>Gill Sans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Dmitry Dogotar</cp:lastModifiedBy>
  <cp:revision>8</cp:revision>
  <dcterms:modified xsi:type="dcterms:W3CDTF">2025-10-07T16:24:08Z</dcterms:modified>
</cp:coreProperties>
</file>